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430" r:id="rId4"/>
    <p:sldId id="630" r:id="rId5"/>
    <p:sldId id="62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F79CF-6B89-8127-1C71-ED843495DA35}" name="Gajendra Singh" initials="GS" userId="Gajendra Singh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58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86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44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TITLE, FONT IN ARIAL 24PT  [1 line only]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3" y="1773239"/>
            <a:ext cx="11550652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738" indent="-174625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AU" dirty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1268414"/>
            <a:ext cx="11550651" cy="485791"/>
          </a:xfrm>
        </p:spPr>
        <p:txBody>
          <a:bodyPr tIns="0" rIns="0" bIns="0" anchor="ctr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 HEADING [1 line only]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99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"/>
          <p:cNvSpPr>
            <a:spLocks noChangeArrowheads="1"/>
          </p:cNvSpPr>
          <p:nvPr/>
        </p:nvSpPr>
        <p:spPr bwMode="auto">
          <a:xfrm flipH="1">
            <a:off x="1238251" y="260350"/>
            <a:ext cx="10668000" cy="954088"/>
          </a:xfrm>
          <a:prstGeom prst="rect">
            <a:avLst/>
          </a:prstGeom>
          <a:solidFill>
            <a:srgbClr val="12416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3" name="Shape 16"/>
          <p:cNvSpPr>
            <a:spLocks noChangeShapeType="1"/>
          </p:cNvSpPr>
          <p:nvPr/>
        </p:nvSpPr>
        <p:spPr bwMode="auto">
          <a:xfrm>
            <a:off x="334434" y="6575425"/>
            <a:ext cx="11571817" cy="0"/>
          </a:xfrm>
          <a:prstGeom prst="line">
            <a:avLst/>
          </a:prstGeom>
          <a:noFill/>
          <a:ln w="28575">
            <a:solidFill>
              <a:srgbClr val="CE11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AU" sz="180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34434" y="260350"/>
            <a:ext cx="2148417" cy="788988"/>
            <a:chOff x="0" y="0"/>
            <a:chExt cx="1611312" cy="788987"/>
          </a:xfrm>
        </p:grpSpPr>
        <p:sp>
          <p:nvSpPr>
            <p:cNvPr id="5" name="Shape 17"/>
            <p:cNvSpPr>
              <a:spLocks noChangeArrowheads="1"/>
            </p:cNvSpPr>
            <p:nvPr/>
          </p:nvSpPr>
          <p:spPr bwMode="auto">
            <a:xfrm flipH="1">
              <a:off x="0" y="0"/>
              <a:ext cx="1611312" cy="788987"/>
            </a:xfrm>
            <a:prstGeom prst="rect">
              <a:avLst/>
            </a:prstGeom>
            <a:solidFill>
              <a:srgbClr val="CE1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  <p:pic>
          <p:nvPicPr>
            <p:cNvPr id="6" name="USY_MB1_rgb_Reversed_Standard_Logo.png" descr="USY_MB1_rgb_Reversed_Standard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50" y="174980"/>
              <a:ext cx="1267813" cy="439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7" name="Shape 20"/>
          <p:cNvSpPr>
            <a:spLocks noGrp="1"/>
          </p:cNvSpPr>
          <p:nvPr>
            <p:ph type="sldNum" sz="quarter" idx="10"/>
          </p:nvPr>
        </p:nvSpPr>
        <p:spPr>
          <a:xfrm>
            <a:off x="11552767" y="6578278"/>
            <a:ext cx="332317" cy="230832"/>
          </a:xfrm>
          <a:ln w="12700">
            <a:miter lim="400000"/>
          </a:ln>
        </p:spPr>
        <p:txBody>
          <a:bodyPr>
            <a:spAutoFit/>
          </a:bodyPr>
          <a:lstStyle>
            <a:lvl1pPr algn="r">
              <a:defRPr sz="900">
                <a:solidFill>
                  <a:srgbClr val="CE1126"/>
                </a:solidFill>
              </a:defRPr>
            </a:lvl1pPr>
          </a:lstStyle>
          <a:p>
            <a:pPr>
              <a:defRPr/>
            </a:pPr>
            <a:fld id="{4BB2403E-CB61-428A-B24F-902B675155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79522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25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389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89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4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6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111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07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4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F3BDD-D927-424B-BCB6-F73BBBEBFF14}" type="datetimeFigureOut">
              <a:rPr lang="en-AU" smtClean="0"/>
              <a:t>18/08/2022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B8F2-76DA-49E8-9639-AB581DB540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773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24" y="136526"/>
            <a:ext cx="11961628" cy="6992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Needle Spray Cases for TCS-8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1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229444-6B2D-5D07-7F0D-33E0B4246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3" y="1135761"/>
            <a:ext cx="5347594" cy="3170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908645-C763-41CE-B70A-1F3F4C53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998" y="1041991"/>
            <a:ext cx="5842236" cy="401310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60E46-9F6F-E622-7F01-741B86F198EC}"/>
              </a:ext>
            </a:extLst>
          </p:cNvPr>
          <p:cNvSpPr txBox="1"/>
          <p:nvPr/>
        </p:nvSpPr>
        <p:spPr>
          <a:xfrm>
            <a:off x="659226" y="4593268"/>
            <a:ext cx="560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The spray is denser with      reducing recess distance.  </a:t>
            </a:r>
          </a:p>
          <a:p>
            <a:r>
              <a:rPr lang="en-AU" sz="3200" b="1" dirty="0"/>
              <a:t>A liquid core is see at Lr=0mm.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DA93B-8537-0E0C-0121-4197FB85FD17}"/>
              </a:ext>
            </a:extLst>
          </p:cNvPr>
          <p:cNvSpPr txBox="1"/>
          <p:nvPr/>
        </p:nvSpPr>
        <p:spPr>
          <a:xfrm>
            <a:off x="6893465" y="5075279"/>
            <a:ext cx="5302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Stability limits showing ethanol for Lr=25mm &amp; 80mm. Solid line refers to fully dilute cases</a:t>
            </a:r>
          </a:p>
        </p:txBody>
      </p:sp>
    </p:spTree>
    <p:extLst>
      <p:ext uri="{BB962C8B-B14F-4D97-AF65-F5344CB8AC3E}">
        <p14:creationId xmlns:p14="http://schemas.microsoft.com/office/powerpoint/2010/main" val="135832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0718A-1B3D-42D2-9A2B-FB6CFA4B4E8D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4997C-5A39-C639-2F4F-9A01F60D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4" y="136526"/>
            <a:ext cx="11961628" cy="69929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Selected Cases for TCS-8</a:t>
            </a:r>
            <a:endParaRPr lang="en-GB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62D83-161C-692C-D655-0BC3E463E12B}"/>
              </a:ext>
            </a:extLst>
          </p:cNvPr>
          <p:cNvSpPr txBox="1"/>
          <p:nvPr/>
        </p:nvSpPr>
        <p:spPr>
          <a:xfrm>
            <a:off x="1010093" y="967553"/>
            <a:ext cx="73043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Two ethanol, dense spray flames are select for TCS8 Calculations: </a:t>
            </a:r>
          </a:p>
          <a:p>
            <a:r>
              <a:rPr lang="en-AU" b="1" dirty="0"/>
              <a:t>Reacting Dense Spray Cases EF6 &amp; EF8 for recess distance of Lr=25mm</a:t>
            </a:r>
          </a:p>
          <a:p>
            <a:r>
              <a:rPr lang="en-AU" dirty="0"/>
              <a:t>Same liquid loading but different air-blast velocities. </a:t>
            </a:r>
          </a:p>
          <a:p>
            <a:r>
              <a:rPr lang="en-AU" dirty="0"/>
              <a:t>Data available: velocity and droplet fields, LIF images, Temperature profiles. </a:t>
            </a:r>
          </a:p>
          <a:p>
            <a:r>
              <a:rPr lang="en-AU" dirty="0"/>
              <a:t>Note: Current data is restricted to Ethanol sprays.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2FAAF-0FAA-C4FC-E584-66E707434FD7}"/>
              </a:ext>
            </a:extLst>
          </p:cNvPr>
          <p:cNvSpPr txBox="1"/>
          <p:nvPr/>
        </p:nvSpPr>
        <p:spPr>
          <a:xfrm>
            <a:off x="1162493" y="5436794"/>
            <a:ext cx="7488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Two other data sets are made available for validation of calculations:</a:t>
            </a:r>
          </a:p>
          <a:p>
            <a:pPr marL="342900" indent="-342900">
              <a:buAutoNum type="arabicPeriod"/>
            </a:pPr>
            <a:r>
              <a:rPr lang="en-AU" dirty="0"/>
              <a:t>Near-dilute reacting spray cases EF6 &amp; EF8 for recess distance of Lr=80mm</a:t>
            </a:r>
          </a:p>
          <a:p>
            <a:pPr marL="342900" indent="-342900">
              <a:buAutoNum type="arabicPeriod"/>
            </a:pPr>
            <a:r>
              <a:rPr lang="en-AU" dirty="0"/>
              <a:t>Non-Reacting spray cases for ES8 but at Lr = 0mm, 25mm</a:t>
            </a:r>
            <a:r>
              <a:rPr lang="en-AU"/>
              <a:t>, 80mm.</a:t>
            </a:r>
            <a:endParaRPr lang="en-AU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8F4F4F1-0762-4776-8B9E-986D37A041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91682"/>
              </p:ext>
            </p:extLst>
          </p:nvPr>
        </p:nvGraphicFramePr>
        <p:xfrm>
          <a:off x="6777" y="2528592"/>
          <a:ext cx="12120597" cy="273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455351" imgH="2584634" progId="Excel.Sheet.12">
                  <p:embed/>
                </p:oleObj>
              </mc:Choice>
              <mc:Fallback>
                <p:oleObj name="Worksheet" r:id="rId2" imgW="11455351" imgH="25846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77" y="2528592"/>
                        <a:ext cx="12120597" cy="273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02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DFE2AA9-B4B0-4ECA-AC7E-08DDF52719AE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9622465" cy="86409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74625" indent="-174625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›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-"/>
              <a:def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rtl="0" eaLnBrk="0" fontAlgn="base" hangingPunct="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4738" indent="-1746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400" b="1" dirty="0"/>
              <a:t>Spray Structure at various distances from the jet exit plane with Lr=25mm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B15A2E-C636-4422-9372-06D7FC3420A7}"/>
              </a:ext>
            </a:extLst>
          </p:cNvPr>
          <p:cNvSpPr txBox="1">
            <a:spLocks/>
          </p:cNvSpPr>
          <p:nvPr/>
        </p:nvSpPr>
        <p:spPr>
          <a:xfrm>
            <a:off x="3309368" y="332657"/>
            <a:ext cx="7107113" cy="633413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ts val="25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Sydney Needle Spray Atomizer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DD75B6-9A71-D8CC-86E6-2A1C30133343}"/>
              </a:ext>
            </a:extLst>
          </p:cNvPr>
          <p:cNvGrpSpPr/>
          <p:nvPr/>
        </p:nvGrpSpPr>
        <p:grpSpPr>
          <a:xfrm>
            <a:off x="318942" y="1711848"/>
            <a:ext cx="3271284" cy="5009123"/>
            <a:chOff x="6909306" y="2307562"/>
            <a:chExt cx="2731651" cy="45058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6716FD4-4148-C241-BF70-B99150AEF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63" r="31949"/>
            <a:stretch/>
          </p:blipFill>
          <p:spPr>
            <a:xfrm>
              <a:off x="7123043" y="2307562"/>
              <a:ext cx="2517914" cy="450581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AFBCBC-18C3-D8F9-7BA3-E5A519A07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96797"/>
            <a:stretch/>
          </p:blipFill>
          <p:spPr>
            <a:xfrm>
              <a:off x="6909306" y="2307562"/>
              <a:ext cx="244546" cy="450581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A898736-3954-19D8-028B-A27CADAC0CD2}"/>
              </a:ext>
            </a:extLst>
          </p:cNvPr>
          <p:cNvSpPr txBox="1"/>
          <p:nvPr/>
        </p:nvSpPr>
        <p:spPr>
          <a:xfrm>
            <a:off x="5943542" y="2170112"/>
            <a:ext cx="708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rgbClr val="C00000"/>
                </a:solidFill>
              </a:rPr>
              <a:t>ES6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F2A6B-B780-E2D6-FD7B-5963870F6E43}"/>
              </a:ext>
            </a:extLst>
          </p:cNvPr>
          <p:cNvSpPr txBox="1"/>
          <p:nvPr/>
        </p:nvSpPr>
        <p:spPr>
          <a:xfrm>
            <a:off x="9518580" y="2170112"/>
            <a:ext cx="708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>
                <a:solidFill>
                  <a:srgbClr val="C00000"/>
                </a:solidFill>
              </a:rPr>
              <a:t>ES8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858D74-C7FC-8B8E-293D-EF21FA5E8D4D}"/>
              </a:ext>
            </a:extLst>
          </p:cNvPr>
          <p:cNvSpPr txBox="1"/>
          <p:nvPr/>
        </p:nvSpPr>
        <p:spPr>
          <a:xfrm>
            <a:off x="4287284" y="5344688"/>
            <a:ext cx="757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liquid volume fraction at various distance from needle exit plane for selected cases: ES6 and ES8</a:t>
            </a:r>
            <a:endParaRPr lang="en-A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C493C1-8ECA-B6B1-D96F-B7641C5D8F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730" y="2828408"/>
            <a:ext cx="4044852" cy="239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2B01AE-FB82-FE75-177D-B908D3E21F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582" y="2856889"/>
            <a:ext cx="4047855" cy="23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923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B15A2E-C636-4422-9372-06D7FC3420A7}"/>
              </a:ext>
            </a:extLst>
          </p:cNvPr>
          <p:cNvSpPr txBox="1">
            <a:spLocks/>
          </p:cNvSpPr>
          <p:nvPr/>
        </p:nvSpPr>
        <p:spPr>
          <a:xfrm>
            <a:off x="3277470" y="365608"/>
            <a:ext cx="7107113" cy="633413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ts val="25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Sydney Needle Spray Flames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7EB7ED-47B0-8625-FE89-BD9FC3E560DA}"/>
              </a:ext>
            </a:extLst>
          </p:cNvPr>
          <p:cNvSpPr>
            <a:spLocks noGrp="1"/>
          </p:cNvSpPr>
          <p:nvPr/>
        </p:nvSpPr>
        <p:spPr>
          <a:xfrm>
            <a:off x="613189" y="2172019"/>
            <a:ext cx="1224136" cy="2026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4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dirty="0">
                <a:solidFill>
                  <a:srgbClr val="FF0000"/>
                </a:solidFill>
              </a:rPr>
              <a:t>Flame Structure at Recess Length = 25mm (Lr25)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7376-8CAB-C65B-8FBD-1C542A38517C}"/>
              </a:ext>
            </a:extLst>
          </p:cNvPr>
          <p:cNvSpPr txBox="1"/>
          <p:nvPr/>
        </p:nvSpPr>
        <p:spPr>
          <a:xfrm>
            <a:off x="1765317" y="185208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A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5B3DF8-4383-B399-8AEC-FAED72BE23F6}"/>
              </a:ext>
            </a:extLst>
          </p:cNvPr>
          <p:cNvSpPr txBox="1"/>
          <p:nvPr/>
        </p:nvSpPr>
        <p:spPr>
          <a:xfrm>
            <a:off x="1765317" y="2850908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OH</a:t>
            </a:r>
            <a:endParaRPr lang="en-A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EAFDE-D2F6-AE3D-46BB-FFF146FC89CA}"/>
              </a:ext>
            </a:extLst>
          </p:cNvPr>
          <p:cNvSpPr txBox="1"/>
          <p:nvPr/>
        </p:nvSpPr>
        <p:spPr>
          <a:xfrm>
            <a:off x="1261262" y="393102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</a:t>
            </a:r>
            <a:r>
              <a:rPr lang="en-US" b="1" baseline="-25000" dirty="0"/>
              <a:t>2</a:t>
            </a:r>
            <a:r>
              <a:rPr lang="en-US" b="1" dirty="0"/>
              <a:t>O+OH</a:t>
            </a:r>
            <a:endParaRPr lang="en-A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7DBD0-EF43-D772-353B-11A0DE9C3CB9}"/>
              </a:ext>
            </a:extLst>
          </p:cNvPr>
          <p:cNvSpPr txBox="1"/>
          <p:nvPr/>
        </p:nvSpPr>
        <p:spPr>
          <a:xfrm>
            <a:off x="973230" y="5020440"/>
            <a:ext cx="142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Heat Release</a:t>
            </a:r>
            <a:endParaRPr lang="en-AU" b="1" dirty="0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6573EF-7F96-F462-198A-2E8132257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723" y="1469962"/>
            <a:ext cx="8673737" cy="44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540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B15A2E-C636-4422-9372-06D7FC3420A7}"/>
              </a:ext>
            </a:extLst>
          </p:cNvPr>
          <p:cNvSpPr txBox="1">
            <a:spLocks/>
          </p:cNvSpPr>
          <p:nvPr/>
        </p:nvSpPr>
        <p:spPr>
          <a:xfrm>
            <a:off x="3277470" y="365608"/>
            <a:ext cx="7107113" cy="633413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ts val="25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Sydney Needle Spray Flames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3F29D1E0-F1A3-9AC8-73AA-995B5B84A8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859" y="1303116"/>
            <a:ext cx="7101583" cy="52388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A78C7F-CDB9-2846-11B5-7AB3D4DADCFF}"/>
              </a:ext>
            </a:extLst>
          </p:cNvPr>
          <p:cNvSpPr>
            <a:spLocks noGrp="1"/>
          </p:cNvSpPr>
          <p:nvPr/>
        </p:nvSpPr>
        <p:spPr>
          <a:xfrm>
            <a:off x="1474434" y="1895567"/>
            <a:ext cx="1224136" cy="2026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4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w Cen MT"/>
                <a:ea typeface="ＭＳ Ｐゴシック" charset="0"/>
                <a:cs typeface="Tw Cen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dirty="0">
                <a:solidFill>
                  <a:srgbClr val="FF0000"/>
                </a:solidFill>
              </a:rPr>
              <a:t>Flame Structure at Recess Length = 80mm (Lr80)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FA1B89-75F6-712B-61F5-BBAE9EBB0D54}"/>
              </a:ext>
            </a:extLst>
          </p:cNvPr>
          <p:cNvSpPr txBox="1"/>
          <p:nvPr/>
        </p:nvSpPr>
        <p:spPr>
          <a:xfrm>
            <a:off x="2626562" y="1607534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endParaRPr lang="en-A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46ED27-774D-EBE7-E01F-F3D2D7C5F692}"/>
              </a:ext>
            </a:extLst>
          </p:cNvPr>
          <p:cNvSpPr txBox="1"/>
          <p:nvPr/>
        </p:nvSpPr>
        <p:spPr>
          <a:xfrm>
            <a:off x="2626562" y="260635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OH</a:t>
            </a:r>
            <a:endParaRPr lang="en-A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F3D0E-2C61-8108-29E6-99A82F82419D}"/>
              </a:ext>
            </a:extLst>
          </p:cNvPr>
          <p:cNvSpPr txBox="1"/>
          <p:nvPr/>
        </p:nvSpPr>
        <p:spPr>
          <a:xfrm>
            <a:off x="2122507" y="368647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</a:t>
            </a:r>
            <a:r>
              <a:rPr lang="en-US" b="1" baseline="-25000" dirty="0"/>
              <a:t>2</a:t>
            </a:r>
            <a:r>
              <a:rPr lang="en-US" b="1" dirty="0"/>
              <a:t>O+OH</a:t>
            </a:r>
            <a:endParaRPr lang="en-AU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546865-2F1E-A993-155E-C1286E02E931}"/>
              </a:ext>
            </a:extLst>
          </p:cNvPr>
          <p:cNvSpPr txBox="1"/>
          <p:nvPr/>
        </p:nvSpPr>
        <p:spPr>
          <a:xfrm>
            <a:off x="1834475" y="4775886"/>
            <a:ext cx="142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Heat Release</a:t>
            </a:r>
            <a:endParaRPr lang="en-AU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48A86-2D74-3E35-C67A-E74DC5F81B45}"/>
              </a:ext>
            </a:extLst>
          </p:cNvPr>
          <p:cNvSpPr txBox="1"/>
          <p:nvPr/>
        </p:nvSpPr>
        <p:spPr>
          <a:xfrm>
            <a:off x="2194515" y="571199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HR + Mie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2275202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233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Lucida Grande</vt:lpstr>
      <vt:lpstr>Times New Roman</vt:lpstr>
      <vt:lpstr>Tw Cen MT</vt:lpstr>
      <vt:lpstr>Office Theme</vt:lpstr>
      <vt:lpstr>Microsoft Excel Worksheet</vt:lpstr>
      <vt:lpstr>Needle Spray Cases for TCS-8</vt:lpstr>
      <vt:lpstr>Selected Cases for TCS-8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TCS-6</dc:title>
  <dc:creator>Assaad Masri</dc:creator>
  <cp:lastModifiedBy>Assaad Masri</cp:lastModifiedBy>
  <cp:revision>18</cp:revision>
  <dcterms:created xsi:type="dcterms:W3CDTF">2017-09-17T04:18:55Z</dcterms:created>
  <dcterms:modified xsi:type="dcterms:W3CDTF">2022-08-17T22:48:38Z</dcterms:modified>
</cp:coreProperties>
</file>